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8" r:id="rId2"/>
    <p:sldId id="260" r:id="rId3"/>
    <p:sldId id="332" r:id="rId4"/>
    <p:sldId id="304" r:id="rId5"/>
    <p:sldId id="328" r:id="rId6"/>
    <p:sldId id="331" r:id="rId7"/>
    <p:sldId id="329" r:id="rId8"/>
    <p:sldId id="330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7"/>
    <p:restoredTop sz="94681"/>
  </p:normalViewPr>
  <p:slideViewPr>
    <p:cSldViewPr snapToGrid="0" snapToObjects="1">
      <p:cViewPr varScale="1">
        <p:scale>
          <a:sx n="112" d="100"/>
          <a:sy n="112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DC34A-78E3-6E44-B8FF-7ED0342D3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C4CFBB-65CD-DA4C-9D05-615586DE0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7DD46E-CA46-7D48-8A62-6E0354C2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37CBB9-5BE9-BC46-86B4-332C4EBE1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F87C4D-2E67-4F4E-B987-C1464823C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5113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C6BF52-053D-874D-A255-FE47F9925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984D378-8AE2-844B-900E-1BAFA4EA2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5142A6-7271-9B46-A5E0-DECF758F5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B18F54-841F-564E-BAA5-BEB1DB460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E6289B-C026-0544-B77F-6091B848F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600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ED6227-311F-874C-9CCA-D9B9764B4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CB8449-3B91-914B-BCDF-D3772221F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6A880E-3877-7443-9B5A-87672096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E56999-C453-4944-80C2-8EE2D6021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B162A4-4AD5-8240-BAEC-BF40B7985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8408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A92EF-4E5F-5F45-AF70-10A43D4A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FFC531-01AF-4845-B750-EEDAB255D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F30BFA9-4A64-DA4C-AB6B-962BE3C34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F646CF-7A1A-B54A-A387-E37771C47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B359DC-AC15-664C-AB4B-DD0C92B9B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2969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0CF1E0-9C1A-F349-BAA8-BB62B503C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91C82F-46AA-054C-BF24-3FFF840B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16A2DB-138B-714F-BE06-2FF472F5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8A55DB-6A11-6840-A832-591FD442F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864995-D6ED-F24B-919F-EB99C5FD0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993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76B7C-F6F6-1C48-BFBB-08D0AFA71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B5F578-5594-524F-A872-129FA66553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EC44D6-3605-DC43-8B2E-FEE5E61B0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CDBFBA-D83F-0D4F-8889-BE9616793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DF73D5-8A6F-C945-9D6E-8AB8DD58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9FC901-F842-4D43-A7B4-F9EEBA2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9258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CC4FE-2833-3F4B-A79B-E1873BC69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CD9DC6-B8F8-2F4F-B94A-34B22A2F3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8677560-C243-6C46-B37C-9428C7BB3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2889A0D-ECFD-0246-B301-3D65B67DA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C76E80-5539-994F-8F8F-CB7A9AB28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C01B68E-76D9-C942-9B03-C4AC2FCD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EB85226-DA2A-F840-8980-1FB801FC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5ED9F70-0EDC-B44E-BA5D-7BC5DB98B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513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8898E-6AC1-6646-BBAC-99D498C97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F550A23-351E-724C-8F9E-150AD711E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08B249E-BB67-0D4E-9E00-B0BAB57D1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780439C-041A-8540-9F55-D04B0F39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9755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03D6BD4-D225-BA41-AEAB-C3E201674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57742B4-F7E1-1E41-8080-5F9B89FC8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8ACE9F2-AD9E-044E-9B8E-3B4C402B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8397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96318F-AB91-D843-A289-7EAE26C4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DF3D8A-8045-8348-B2FB-30FF4EC41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5101A2-CC0F-A444-AB87-191B18BD8F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CF58BB1-65A6-8346-B423-68512C91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2FE449-7F99-1B48-9CE9-8D3B1195E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EB8139B-6B9F-1146-8DCC-A46B4DD6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008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CBE3C-8774-F546-B7DD-8C34ADB76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92FF538-0E46-804D-902A-53921F0AA7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E097F2F-A153-F146-B8BE-09FCB851B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6B0AAC9-AF11-6E4D-9355-83C2259A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094966-46FE-084E-80D8-7F15C0E2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8D41F55-68E6-9442-9739-98CA78506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509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1912892-DB7C-AB48-8CD8-2F0D27AB8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5C2C61-9CAB-B44A-8558-7E2B571B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6C8A61-18DC-E341-A400-062A8A6439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F756B-2480-904B-AF65-9AA64C6F6FC5}" type="datetimeFigureOut">
              <a:rPr lang="es-MX" smtClean="0"/>
              <a:t>09/10/20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A644E5-E6EB-E54B-A928-109A1CDAE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881659-CABB-BE43-8234-0B99DEFDF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15E21-2E92-F949-95A6-59A6CCF9DA0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1775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.xls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13FE064-AA56-9B47-899E-90D3536781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83BBB4B-34FD-2A4B-9615-5B6B0DF11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881" y="6183403"/>
            <a:ext cx="11210925" cy="7448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Integración</a:t>
            </a:r>
            <a:r>
              <a:rPr lang="en-US" sz="3200" b="1" dirty="0">
                <a:solidFill>
                  <a:schemeClr val="bg1"/>
                </a:solidFill>
              </a:rPr>
              <a:t> del Software </a:t>
            </a:r>
            <a:r>
              <a:rPr lang="en-US" sz="3200" b="1" dirty="0" err="1">
                <a:solidFill>
                  <a:schemeClr val="bg1"/>
                </a:solidFill>
              </a:rPr>
              <a:t>Fátiga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ManageMyPeople</a:t>
            </a: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50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6D6735-82B9-3A41-9AAB-61A140AE4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0"/>
            <a:ext cx="10168128" cy="587702"/>
          </a:xfrm>
        </p:spPr>
        <p:txBody>
          <a:bodyPr>
            <a:normAutofit fontScale="90000"/>
          </a:bodyPr>
          <a:lstStyle/>
          <a:p>
            <a:pPr marL="0" indent="0" algn="ctr"/>
            <a:r>
              <a:rPr lang="es-MX" b="1" dirty="0"/>
              <a:t>Comparativa Sistemas para fátiga</a:t>
            </a:r>
            <a:endParaRPr lang="es-MX" dirty="0"/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A92AEE6-1976-4E05-8D18-F3BBB8464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223559"/>
              </p:ext>
            </p:extLst>
          </p:nvPr>
        </p:nvGraphicFramePr>
        <p:xfrm>
          <a:off x="216006" y="518604"/>
          <a:ext cx="11362584" cy="67717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88861">
                  <a:extLst>
                    <a:ext uri="{9D8B030D-6E8A-4147-A177-3AD203B41FA5}">
                      <a16:colId xmlns:a16="http://schemas.microsoft.com/office/drawing/2014/main" val="2309790490"/>
                    </a:ext>
                  </a:extLst>
                </a:gridCol>
                <a:gridCol w="1962531">
                  <a:extLst>
                    <a:ext uri="{9D8B030D-6E8A-4147-A177-3AD203B41FA5}">
                      <a16:colId xmlns:a16="http://schemas.microsoft.com/office/drawing/2014/main" val="3000411414"/>
                    </a:ext>
                  </a:extLst>
                </a:gridCol>
                <a:gridCol w="2144420">
                  <a:extLst>
                    <a:ext uri="{9D8B030D-6E8A-4147-A177-3AD203B41FA5}">
                      <a16:colId xmlns:a16="http://schemas.microsoft.com/office/drawing/2014/main" val="1796247452"/>
                    </a:ext>
                  </a:extLst>
                </a:gridCol>
                <a:gridCol w="2333386">
                  <a:extLst>
                    <a:ext uri="{9D8B030D-6E8A-4147-A177-3AD203B41FA5}">
                      <a16:colId xmlns:a16="http://schemas.microsoft.com/office/drawing/2014/main" val="260181618"/>
                    </a:ext>
                  </a:extLst>
                </a:gridCol>
                <a:gridCol w="2333386">
                  <a:extLst>
                    <a:ext uri="{9D8B030D-6E8A-4147-A177-3AD203B41FA5}">
                      <a16:colId xmlns:a16="http://schemas.microsoft.com/office/drawing/2014/main" val="1252683472"/>
                    </a:ext>
                  </a:extLst>
                </a:gridCol>
              </a:tblGrid>
              <a:tr h="344519">
                <a:tc>
                  <a:txBody>
                    <a:bodyPr/>
                    <a:lstStyle/>
                    <a:p>
                      <a:r>
                        <a:rPr lang="es-MX" sz="1400" dirty="0"/>
                        <a:t>Característica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ManageMyPeople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Osmos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ITLatina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Trackforce - Guardtek</a:t>
                      </a:r>
                      <a:endParaRPr lang="es-MX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74334"/>
                  </a:ext>
                </a:extLst>
              </a:tr>
              <a:tr h="349959">
                <a:tc>
                  <a:txBody>
                    <a:bodyPr/>
                    <a:lstStyle/>
                    <a:p>
                      <a:r>
                        <a:rPr lang="es-MX" sz="1400" dirty="0"/>
                        <a:t>Saas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630005"/>
                  </a:ext>
                </a:extLst>
              </a:tr>
              <a:tr h="3445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/>
                        <a:t>OnPremise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867446"/>
                  </a:ext>
                </a:extLst>
              </a:tr>
              <a:tr h="447875">
                <a:tc>
                  <a:txBody>
                    <a:bodyPr/>
                    <a:lstStyle/>
                    <a:p>
                      <a:r>
                        <a:rPr lang="es-MX" sz="1400" dirty="0"/>
                        <a:t>App movil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MX" sz="1000" dirty="0">
                          <a:solidFill>
                            <a:schemeClr val="tx1"/>
                          </a:solidFill>
                        </a:rPr>
                        <a:t>Compatible con Android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MX" sz="1000" dirty="0">
                          <a:solidFill>
                            <a:schemeClr val="tx1"/>
                          </a:solidFill>
                        </a:rPr>
                        <a:t>Compatible con Android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000" dirty="0">
                          <a:solidFill>
                            <a:schemeClr val="tx1"/>
                          </a:solidFill>
                        </a:rPr>
                        <a:t>Compatible con Android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000" dirty="0">
                          <a:solidFill>
                            <a:schemeClr val="tx1"/>
                          </a:solidFill>
                        </a:rPr>
                        <a:t>Compatible con Android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(equipado con una lectora de NFC) </a:t>
                      </a:r>
                      <a:endParaRPr lang="es-MX" sz="100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929907"/>
                  </a:ext>
                </a:extLst>
              </a:tr>
              <a:tr h="365138">
                <a:tc>
                  <a:txBody>
                    <a:bodyPr/>
                    <a:lstStyle/>
                    <a:p>
                      <a:r>
                        <a:rPr lang="es-MX" sz="1400" dirty="0"/>
                        <a:t>Acceso a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878124"/>
                  </a:ext>
                </a:extLst>
              </a:tr>
              <a:tr h="365138">
                <a:tc>
                  <a:txBody>
                    <a:bodyPr/>
                    <a:lstStyle/>
                    <a:p>
                      <a:r>
                        <a:rPr lang="es-MX" sz="1400" dirty="0"/>
                        <a:t>Cuenta con API 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722696"/>
                  </a:ext>
                </a:extLst>
              </a:tr>
              <a:tr h="397741">
                <a:tc>
                  <a:txBody>
                    <a:bodyPr/>
                    <a:lstStyle/>
                    <a:p>
                      <a:r>
                        <a:rPr lang="es-MX" sz="1400" dirty="0"/>
                        <a:t>Integración con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Office 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dirty="0">
                          <a:effectLst/>
                        </a:rPr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900958"/>
                  </a:ext>
                </a:extLst>
              </a:tr>
              <a:tr h="397741">
                <a:tc>
                  <a:txBody>
                    <a:bodyPr/>
                    <a:lstStyle/>
                    <a:p>
                      <a:r>
                        <a:rPr lang="es-MX" sz="1400" dirty="0"/>
                        <a:t>Han trabajado con empresas de 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200" dirty="0"/>
                        <a:t>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dirty="0">
                          <a:effectLst/>
                        </a:rPr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983679"/>
                  </a:ext>
                </a:extLst>
              </a:tr>
              <a:tr h="671812">
                <a:tc>
                  <a:txBody>
                    <a:bodyPr/>
                    <a:lstStyle/>
                    <a:p>
                      <a:r>
                        <a:rPr lang="es-MX" sz="1400" dirty="0">
                          <a:solidFill>
                            <a:schemeClr val="tx1"/>
                          </a:solidFill>
                        </a:rPr>
                        <a:t>Acceso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Usuario y contraseña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Y cada usuario necesita una cuenta de correo de Outlook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Usuario y contraseña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Usuarios y contraseña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Usuario y contraseña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escaneo de una credencial NFC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Opcional servicio de auth por SMS  </a:t>
                      </a:r>
                      <a:endParaRPr lang="es-MX" sz="110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832682"/>
                  </a:ext>
                </a:extLst>
              </a:tr>
              <a:tr h="344519">
                <a:tc>
                  <a:txBody>
                    <a:bodyPr/>
                    <a:lstStyle/>
                    <a:p>
                      <a:r>
                        <a:rPr lang="es-MX" sz="1400" dirty="0">
                          <a:solidFill>
                            <a:schemeClr val="tx1"/>
                          </a:solidFill>
                        </a:rPr>
                        <a:t>Tecnologías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GPS, Reconocimiento facial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GPS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GPS, QR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GPS, NFC y QR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019943"/>
                  </a:ext>
                </a:extLst>
              </a:tr>
              <a:tr h="344519">
                <a:tc>
                  <a:txBody>
                    <a:bodyPr/>
                    <a:lstStyle/>
                    <a:p>
                      <a:r>
                        <a:rPr lang="es-MX" sz="1400" dirty="0">
                          <a:solidFill>
                            <a:schemeClr val="tx1"/>
                          </a:solidFill>
                        </a:rPr>
                        <a:t>Tiempo implementación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15  días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30 días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 dirty="0"/>
                        <a:t>45 dias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100"/>
                        <a:t>45 </a:t>
                      </a:r>
                      <a:r>
                        <a:rPr lang="es-MX" sz="1100" dirty="0"/>
                        <a:t>dias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725297"/>
                  </a:ext>
                </a:extLst>
              </a:tr>
              <a:tr h="2187695">
                <a:tc>
                  <a:txBody>
                    <a:bodyPr/>
                    <a:lstStyle/>
                    <a:p>
                      <a:r>
                        <a:rPr lang="es-MX" sz="1400" dirty="0"/>
                        <a:t>Mas características</a:t>
                      </a:r>
                      <a:endParaRPr lang="es-MX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Expediente de empleado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Asignación de activos a empleado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Aprobar ausencias y solicitud de vacaciones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Organigrama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Creación de perfiles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Análisis e Informes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Asignación de horarios de trabajo</a:t>
                      </a:r>
                      <a:endParaRPr lang="es-MX" sz="1100" b="0" dirty="0">
                        <a:effectLst/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s-MX" sz="1100" dirty="0"/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/>
                        <a:t>Reclutamiento de empleado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/>
                        <a:t>Creación de perfiles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/>
                        <a:t>Organigrama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Movimientos IMSS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Nominas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Dispersión bancaria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Análisis e Informes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Incidencias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Reloj checador (opcional)</a:t>
                      </a: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Validación de rondas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/>
                        <a:t>Creación de perfiles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Horarios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Posiciones por horarios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Cobertura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Análisis e Informes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Incidencias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Notificaciones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Botones de panico</a:t>
                      </a:r>
                      <a:endParaRPr lang="es-MX" sz="1100" b="0" dirty="0">
                        <a:effectLst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Validación de rondas</a:t>
                      </a:r>
                      <a:endParaRPr lang="es-MX" sz="11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Perfil básico empleado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dirty="0"/>
                        <a:t>Creación de perfiles</a:t>
                      </a:r>
                      <a:endParaRPr lang="es-MX" sz="11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Informes de Actividades e Incidentes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Gestión de Equipamiento/Llaves/Visitantes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Geovalla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Libro de Registro de Seguridad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Análisis e Informes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Incidencias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1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Botones de panico</a:t>
                      </a:r>
                      <a:endParaRPr lang="es-MX" sz="1100" b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970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93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6D6735-82B9-3A41-9AAB-61A140AE4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36" y="0"/>
            <a:ext cx="10168128" cy="587702"/>
          </a:xfrm>
        </p:spPr>
        <p:txBody>
          <a:bodyPr>
            <a:normAutofit fontScale="90000"/>
          </a:bodyPr>
          <a:lstStyle/>
          <a:p>
            <a:pPr marL="0" indent="0" algn="ctr"/>
            <a:r>
              <a:rPr lang="es-MX" b="1" dirty="0"/>
              <a:t>Comparativa Sistemas para fátiga</a:t>
            </a:r>
            <a:endParaRPr lang="es-MX" dirty="0"/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A92AEE6-1976-4E05-8D18-F3BBB8464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037381"/>
              </p:ext>
            </p:extLst>
          </p:nvPr>
        </p:nvGraphicFramePr>
        <p:xfrm>
          <a:off x="216006" y="518604"/>
          <a:ext cx="11362584" cy="58326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64578">
                  <a:extLst>
                    <a:ext uri="{9D8B030D-6E8A-4147-A177-3AD203B41FA5}">
                      <a16:colId xmlns:a16="http://schemas.microsoft.com/office/drawing/2014/main" val="2309790490"/>
                    </a:ext>
                  </a:extLst>
                </a:gridCol>
                <a:gridCol w="924283">
                  <a:extLst>
                    <a:ext uri="{9D8B030D-6E8A-4147-A177-3AD203B41FA5}">
                      <a16:colId xmlns:a16="http://schemas.microsoft.com/office/drawing/2014/main" val="1235238667"/>
                    </a:ext>
                  </a:extLst>
                </a:gridCol>
                <a:gridCol w="1962531">
                  <a:extLst>
                    <a:ext uri="{9D8B030D-6E8A-4147-A177-3AD203B41FA5}">
                      <a16:colId xmlns:a16="http://schemas.microsoft.com/office/drawing/2014/main" val="3000411414"/>
                    </a:ext>
                  </a:extLst>
                </a:gridCol>
                <a:gridCol w="2144420">
                  <a:extLst>
                    <a:ext uri="{9D8B030D-6E8A-4147-A177-3AD203B41FA5}">
                      <a16:colId xmlns:a16="http://schemas.microsoft.com/office/drawing/2014/main" val="1796247452"/>
                    </a:ext>
                  </a:extLst>
                </a:gridCol>
                <a:gridCol w="2333386">
                  <a:extLst>
                    <a:ext uri="{9D8B030D-6E8A-4147-A177-3AD203B41FA5}">
                      <a16:colId xmlns:a16="http://schemas.microsoft.com/office/drawing/2014/main" val="260181618"/>
                    </a:ext>
                  </a:extLst>
                </a:gridCol>
                <a:gridCol w="2333386">
                  <a:extLst>
                    <a:ext uri="{9D8B030D-6E8A-4147-A177-3AD203B41FA5}">
                      <a16:colId xmlns:a16="http://schemas.microsoft.com/office/drawing/2014/main" val="125268347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s-MX" sz="1400" dirty="0"/>
                        <a:t>Característica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ManageMyPeople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Osmos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dirty="0"/>
                        <a:t>ITLatina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400" b="1" i="0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Trackforce - Guardtek</a:t>
                      </a:r>
                      <a:endParaRPr lang="es-MX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767433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r>
                        <a:rPr lang="es-MX" sz="1400" dirty="0"/>
                        <a:t>Precio referencial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/>
                        <a:t>1 USD x Usuario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/>
                        <a:t>30.75 MXN x Usuario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430.00  MXN x Telefono</a:t>
                      </a:r>
                      <a:endParaRPr lang="es-MX" sz="1100" dirty="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 USD  x Usuario/Telefono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 licencias en adelante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b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755489"/>
                  </a:ext>
                </a:extLst>
              </a:tr>
              <a:tr h="300562">
                <a:tc rowSpan="4">
                  <a:txBody>
                    <a:bodyPr/>
                    <a:lstStyle/>
                    <a:p>
                      <a:r>
                        <a:rPr lang="es-MX" sz="1000" dirty="0"/>
                        <a:t>Anual referencial </a:t>
                      </a:r>
                    </a:p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050" dirty="0"/>
                        <a:t>Precio por 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dirty="0"/>
                        <a:t>1.25 USD x Usuario</a:t>
                      </a:r>
                    </a:p>
                    <a:p>
                      <a:r>
                        <a:rPr lang="es-MX" sz="1100" dirty="0"/>
                        <a:t>4,175 guardias</a:t>
                      </a:r>
                    </a:p>
                    <a:p>
                      <a:r>
                        <a:rPr lang="es-MX" sz="1100" dirty="0"/>
                        <a:t>24 Tipo de cambio</a:t>
                      </a:r>
                    </a:p>
                    <a:p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$ 125,250 MXN s/IVA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dirty="0"/>
                        <a:t>30.75 MXN x Usuario</a:t>
                      </a:r>
                    </a:p>
                    <a:p>
                      <a:r>
                        <a:rPr lang="es-MX" sz="1100" dirty="0"/>
                        <a:t>4,175 guardias</a:t>
                      </a:r>
                    </a:p>
                    <a:p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$ 128,381.25 MXN s/IVA</a:t>
                      </a:r>
                    </a:p>
                    <a:p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430.00</a:t>
                      </a:r>
                      <a:r>
                        <a:rPr lang="es-MX" sz="1100" dirty="0"/>
                        <a:t> MXN x Telefono</a:t>
                      </a:r>
                    </a:p>
                    <a:p>
                      <a:r>
                        <a:rPr lang="es-MX" sz="1100" dirty="0"/>
                        <a:t>1,000 telefonos</a:t>
                      </a:r>
                    </a:p>
                    <a:p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$ 430,000 MXN s/IVA</a:t>
                      </a:r>
                    </a:p>
                    <a:p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dirty="0"/>
                        <a:t>5 USD x Usuario</a:t>
                      </a:r>
                    </a:p>
                    <a:p>
                      <a:r>
                        <a:rPr lang="es-MX" sz="1100" dirty="0"/>
                        <a:t>1,000 telefonos</a:t>
                      </a:r>
                    </a:p>
                    <a:p>
                      <a:r>
                        <a:rPr lang="es-MX" sz="1100" dirty="0"/>
                        <a:t>24 Tipo de cambio</a:t>
                      </a:r>
                    </a:p>
                    <a:p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$ 120,000 MXN s/IVA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638542"/>
                  </a:ext>
                </a:extLst>
              </a:tr>
              <a:tr h="300562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050" dirty="0"/>
                        <a:t>Precio Anual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$1,503,000 MXN s/IVA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/>
                        <a:t>390 USD  licencias complemenarias (Unico pago)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/>
                        <a:t>24 Tipo de cambio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$1,512,360 MXN s/IVA</a:t>
                      </a:r>
                    </a:p>
                    <a:p>
                      <a:endParaRPr lang="es-MX" sz="11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$1,540,575 MXN s/IVA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5,160,000 MXN s/IVA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rgbClr val="002060"/>
                          </a:solidFill>
                        </a:rPr>
                        <a:t>$1,440,000 MXN s/IVA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376371"/>
                  </a:ext>
                </a:extLst>
              </a:tr>
              <a:tr h="300562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050" dirty="0"/>
                        <a:t>Adecuaciones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$1,600,000 MXN s/IVA (un solo pago)</a:t>
                      </a:r>
                    </a:p>
                    <a:p>
                      <a:r>
                        <a:rPr lang="es-MX" sz="1100" dirty="0"/>
                        <a:t>para hacer login con el rostro o QR,</a:t>
                      </a:r>
                    </a:p>
                    <a:p>
                      <a:r>
                        <a:rPr lang="es-MX" sz="1100" dirty="0"/>
                        <a:t> integración con nóminas (Un solo pago) </a:t>
                      </a:r>
                      <a:endParaRPr lang="es-MX" sz="11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$385,059 MXN s/IVA </a:t>
                      </a: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x Implementacion nóminas (Un solo pago)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$</a:t>
                      </a:r>
                      <a:r>
                        <a:rPr lang="es-MX" sz="11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69,399 MXN s/</a:t>
                      </a: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IVA</a:t>
                      </a:r>
                      <a:r>
                        <a:rPr lang="es-MX" sz="11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 Interfaz Asistencia </a:t>
                      </a: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(Un solo pago)</a:t>
                      </a:r>
                      <a:endParaRPr lang="es-MX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$3.50 MXN s/IVA x Transferencia bancaria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$1.00 MXN s/IVA x Movimiento IMSS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X 1300 = </a:t>
                      </a: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$1,300 MXN s/IVA x MES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$0.30 MXN s/IVA x Timbrado de nomina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dirty="0">
                          <a:solidFill>
                            <a:schemeClr val="tx1"/>
                          </a:solidFill>
                        </a:rPr>
                        <a:t>X </a:t>
                      </a: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6000  = </a:t>
                      </a:r>
                      <a:r>
                        <a:rPr lang="es-MX" sz="1100" b="1" i="0" u="none" strike="noStrike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 ,800 MXN s/IVA x MES</a:t>
                      </a: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$20.00 MXN s/IVA</a:t>
                      </a:r>
                      <a:r>
                        <a:rPr lang="es-MX" sz="11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Tags, Codigo QR para supervision de zonas x Unidad</a:t>
                      </a:r>
                      <a:endParaRPr lang="es-MX" sz="11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i="0" u="none" strike="noStrike" kern="1200" dirty="0">
                          <a:solidFill>
                            <a:srgbClr val="00206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$ 299 USD</a:t>
                      </a: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s-MX" sz="11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 Boarding Training</a:t>
                      </a: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(8 hrs remotas): en una sola exhibición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 Tipo de cambio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$7,176</a:t>
                      </a:r>
                      <a:r>
                        <a:rPr lang="es-MX" sz="11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MXN s/</a:t>
                      </a:r>
                      <a:r>
                        <a:rPr lang="es-MX" sz="11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IVA</a:t>
                      </a:r>
                      <a:r>
                        <a:rPr lang="es-MX" sz="11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(un solo pago)</a:t>
                      </a:r>
                      <a:endParaRPr lang="es-MX" sz="1100" b="1" i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785110"/>
                  </a:ext>
                </a:extLst>
              </a:tr>
              <a:tr h="300562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619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717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to 13">
            <a:extLst>
              <a:ext uri="{FF2B5EF4-FFF2-40B4-BE49-F238E27FC236}">
                <a16:creationId xmlns:a16="http://schemas.microsoft.com/office/drawing/2014/main" id="{0E908807-F189-6C4A-A13A-4FBB8CCCE1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0955808"/>
              </p:ext>
            </p:extLst>
          </p:nvPr>
        </p:nvGraphicFramePr>
        <p:xfrm>
          <a:off x="164518" y="125730"/>
          <a:ext cx="11734112" cy="653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4" name="Hoja de cálculo" r:id="rId3" imgW="15671800" imgH="8724900" progId="Excel.Sheet.12">
                  <p:embed/>
                </p:oleObj>
              </mc:Choice>
              <mc:Fallback>
                <p:oleObj name="Hoja de cálculo" r:id="rId3" imgW="15671800" imgH="8724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4518" y="125730"/>
                        <a:ext cx="11734112" cy="653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2671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rminador 3">
            <a:extLst>
              <a:ext uri="{FF2B5EF4-FFF2-40B4-BE49-F238E27FC236}">
                <a16:creationId xmlns:a16="http://schemas.microsoft.com/office/drawing/2014/main" id="{AEB419E9-1273-834B-8120-AC224D613B2D}"/>
              </a:ext>
            </a:extLst>
          </p:cNvPr>
          <p:cNvSpPr/>
          <p:nvPr/>
        </p:nvSpPr>
        <p:spPr>
          <a:xfrm>
            <a:off x="285750" y="828672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Inicio</a:t>
            </a:r>
          </a:p>
          <a:p>
            <a:pPr algn="ctr"/>
            <a:r>
              <a:rPr lang="es-MX" sz="1200" dirty="0"/>
              <a:t>Mspv IT</a:t>
            </a:r>
          </a:p>
        </p:txBody>
      </p:sp>
      <p:sp>
        <p:nvSpPr>
          <p:cNvPr id="5" name="Proceso 4">
            <a:extLst>
              <a:ext uri="{FF2B5EF4-FFF2-40B4-BE49-F238E27FC236}">
                <a16:creationId xmlns:a16="http://schemas.microsoft.com/office/drawing/2014/main" id="{EBD579C4-BD9B-744C-8A63-43B982937CC8}"/>
              </a:ext>
            </a:extLst>
          </p:cNvPr>
          <p:cNvSpPr/>
          <p:nvPr/>
        </p:nvSpPr>
        <p:spPr>
          <a:xfrm>
            <a:off x="2702317" y="713182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Se obtiene el personal Operativo Activo</a:t>
            </a:r>
          </a:p>
        </p:txBody>
      </p:sp>
      <p:sp>
        <p:nvSpPr>
          <p:cNvPr id="17" name="Terminador 16">
            <a:extLst>
              <a:ext uri="{FF2B5EF4-FFF2-40B4-BE49-F238E27FC236}">
                <a16:creationId xmlns:a16="http://schemas.microsoft.com/office/drawing/2014/main" id="{766DF154-6DD5-C04A-AB26-1B75CA8CBF6E}"/>
              </a:ext>
            </a:extLst>
          </p:cNvPr>
          <p:cNvSpPr/>
          <p:nvPr/>
        </p:nvSpPr>
        <p:spPr>
          <a:xfrm>
            <a:off x="9416268" y="4820597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3CB21B0-AB31-9849-8243-024140EAEFBB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185988" y="1128710"/>
            <a:ext cx="516329" cy="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270205C5-6935-DE42-A117-926AD2A879C2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366387" y="4427693"/>
            <a:ext cx="0" cy="392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3520DB5-2A5B-774C-A567-DEDAD8C2CC38}"/>
              </a:ext>
            </a:extLst>
          </p:cNvPr>
          <p:cNvSpPr txBox="1"/>
          <p:nvPr/>
        </p:nvSpPr>
        <p:spPr>
          <a:xfrm>
            <a:off x="285750" y="114301"/>
            <a:ext cx="4312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DF1 – Carga inicial registros activos en MMP</a:t>
            </a:r>
          </a:p>
        </p:txBody>
      </p:sp>
      <p:sp>
        <p:nvSpPr>
          <p:cNvPr id="42" name="Documento 41">
            <a:extLst>
              <a:ext uri="{FF2B5EF4-FFF2-40B4-BE49-F238E27FC236}">
                <a16:creationId xmlns:a16="http://schemas.microsoft.com/office/drawing/2014/main" id="{41F5FEDB-CDAB-9341-BFCB-708F156417EB}"/>
              </a:ext>
            </a:extLst>
          </p:cNvPr>
          <p:cNvSpPr/>
          <p:nvPr/>
        </p:nvSpPr>
        <p:spPr>
          <a:xfrm>
            <a:off x="875494" y="1880240"/>
            <a:ext cx="1733455" cy="2286942"/>
          </a:xfrm>
          <a:prstGeom prst="flowChartDocumen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100" i="1" dirty="0">
                <a:solidFill>
                  <a:schemeClr val="tx1"/>
                </a:solidFill>
              </a:rPr>
              <a:t>Datos enviados: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Número de empleado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Nombre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Apellido paterno 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Apellido materno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Estatus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Sucursal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Servicio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Turno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Foto del rostro en .JPG</a:t>
            </a:r>
          </a:p>
          <a:p>
            <a:r>
              <a:rPr lang="es-MX" sz="1100" b="1" i="1" dirty="0">
                <a:solidFill>
                  <a:schemeClr val="tx1"/>
                </a:solidFill>
              </a:rPr>
              <a:t>      </a:t>
            </a:r>
            <a:endParaRPr lang="es-MX" sz="1100" i="1" dirty="0">
              <a:solidFill>
                <a:schemeClr val="tx1"/>
              </a:solidFill>
            </a:endParaRPr>
          </a:p>
        </p:txBody>
      </p:sp>
      <p:sp>
        <p:nvSpPr>
          <p:cNvPr id="43" name="Proceso 42">
            <a:extLst>
              <a:ext uri="{FF2B5EF4-FFF2-40B4-BE49-F238E27FC236}">
                <a16:creationId xmlns:a16="http://schemas.microsoft.com/office/drawing/2014/main" id="{3AF4BBAF-6778-CA4B-87FB-461919172B21}"/>
              </a:ext>
            </a:extLst>
          </p:cNvPr>
          <p:cNvSpPr/>
          <p:nvPr/>
        </p:nvSpPr>
        <p:spPr>
          <a:xfrm>
            <a:off x="5571828" y="707227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Se mandan al EndPoint-Rest altaPersonal MMP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432C2FA7-ABD8-1E4F-AD23-D7E174854CD8}"/>
              </a:ext>
            </a:extLst>
          </p:cNvPr>
          <p:cNvCxnSpPr>
            <a:cxnSpLocks/>
            <a:stCxn id="5" idx="3"/>
            <a:endCxn id="43" idx="1"/>
          </p:cNvCxnSpPr>
          <p:nvPr/>
        </p:nvCxnSpPr>
        <p:spPr>
          <a:xfrm flipV="1">
            <a:off x="4788292" y="1128709"/>
            <a:ext cx="783536" cy="5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49D50F98-7630-EE4F-9572-819156B611AC}"/>
              </a:ext>
            </a:extLst>
          </p:cNvPr>
          <p:cNvCxnSpPr>
            <a:cxnSpLocks/>
            <a:stCxn id="43" idx="3"/>
            <a:endCxn id="70" idx="1"/>
          </p:cNvCxnSpPr>
          <p:nvPr/>
        </p:nvCxnSpPr>
        <p:spPr>
          <a:xfrm>
            <a:off x="7657803" y="1128709"/>
            <a:ext cx="783537" cy="1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Proceso 69">
            <a:extLst>
              <a:ext uri="{FF2B5EF4-FFF2-40B4-BE49-F238E27FC236}">
                <a16:creationId xmlns:a16="http://schemas.microsoft.com/office/drawing/2014/main" id="{7C5D5DC3-739C-3240-B049-509789312142}"/>
              </a:ext>
            </a:extLst>
          </p:cNvPr>
          <p:cNvSpPr/>
          <p:nvPr/>
        </p:nvSpPr>
        <p:spPr>
          <a:xfrm>
            <a:off x="8441340" y="721045"/>
            <a:ext cx="1498136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Inserta registro</a:t>
            </a:r>
          </a:p>
        </p:txBody>
      </p:sp>
      <p:sp>
        <p:nvSpPr>
          <p:cNvPr id="77" name="Decisión 76">
            <a:extLst>
              <a:ext uri="{FF2B5EF4-FFF2-40B4-BE49-F238E27FC236}">
                <a16:creationId xmlns:a16="http://schemas.microsoft.com/office/drawing/2014/main" id="{57463F77-F2A0-224E-9846-F869E389E427}"/>
              </a:ext>
            </a:extLst>
          </p:cNvPr>
          <p:cNvSpPr/>
          <p:nvPr/>
        </p:nvSpPr>
        <p:spPr>
          <a:xfrm>
            <a:off x="9499660" y="2634612"/>
            <a:ext cx="1733454" cy="178593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La imagen fue cargada?</a:t>
            </a:r>
          </a:p>
        </p:txBody>
      </p:sp>
      <p:cxnSp>
        <p:nvCxnSpPr>
          <p:cNvPr id="81" name="Conector angular 80">
            <a:extLst>
              <a:ext uri="{FF2B5EF4-FFF2-40B4-BE49-F238E27FC236}">
                <a16:creationId xmlns:a16="http://schemas.microsoft.com/office/drawing/2014/main" id="{ECA46AD6-E50B-6D4E-ACC9-4EEB0FD148B4}"/>
              </a:ext>
            </a:extLst>
          </p:cNvPr>
          <p:cNvCxnSpPr>
            <a:cxnSpLocks/>
            <a:stCxn id="70" idx="3"/>
            <a:endCxn id="77" idx="0"/>
          </p:cNvCxnSpPr>
          <p:nvPr/>
        </p:nvCxnSpPr>
        <p:spPr>
          <a:xfrm>
            <a:off x="9939476" y="1142527"/>
            <a:ext cx="426911" cy="14920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Proceso predefinido 83">
            <a:extLst>
              <a:ext uri="{FF2B5EF4-FFF2-40B4-BE49-F238E27FC236}">
                <a16:creationId xmlns:a16="http://schemas.microsoft.com/office/drawing/2014/main" id="{E45235AA-6967-4140-B506-9A3AAB62026F}"/>
              </a:ext>
            </a:extLst>
          </p:cNvPr>
          <p:cNvSpPr/>
          <p:nvPr/>
        </p:nvSpPr>
        <p:spPr>
          <a:xfrm>
            <a:off x="6122373" y="3013231"/>
            <a:ext cx="2191330" cy="1028700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Login en móvil, con usuario y contraseña (Número empleado)</a:t>
            </a:r>
          </a:p>
          <a:p>
            <a:pPr algn="ctr"/>
            <a:r>
              <a:rPr lang="es-MX" sz="1200" dirty="0"/>
              <a:t>Registra su rostro </a:t>
            </a:r>
          </a:p>
        </p:txBody>
      </p:sp>
      <p:cxnSp>
        <p:nvCxnSpPr>
          <p:cNvPr id="98" name="Conector recto de flecha 97">
            <a:extLst>
              <a:ext uri="{FF2B5EF4-FFF2-40B4-BE49-F238E27FC236}">
                <a16:creationId xmlns:a16="http://schemas.microsoft.com/office/drawing/2014/main" id="{C9526932-125A-DA44-90EB-8FECAE301C4C}"/>
              </a:ext>
            </a:extLst>
          </p:cNvPr>
          <p:cNvCxnSpPr>
            <a:stCxn id="77" idx="1"/>
            <a:endCxn id="84" idx="3"/>
          </p:cNvCxnSpPr>
          <p:nvPr/>
        </p:nvCxnSpPr>
        <p:spPr>
          <a:xfrm flipH="1">
            <a:off x="8313703" y="3527581"/>
            <a:ext cx="11859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A1D9CCCB-C0C5-F844-A3DF-EBAEF42D763A}"/>
              </a:ext>
            </a:extLst>
          </p:cNvPr>
          <p:cNvSpPr txBox="1"/>
          <p:nvPr/>
        </p:nvSpPr>
        <p:spPr>
          <a:xfrm>
            <a:off x="10422150" y="437054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Si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6C447A5F-106D-694D-97B6-3FD5943DE7A1}"/>
              </a:ext>
            </a:extLst>
          </p:cNvPr>
          <p:cNvSpPr txBox="1"/>
          <p:nvPr/>
        </p:nvSpPr>
        <p:spPr>
          <a:xfrm>
            <a:off x="9150120" y="3158249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No</a:t>
            </a:r>
          </a:p>
        </p:txBody>
      </p:sp>
      <p:sp>
        <p:nvSpPr>
          <p:cNvPr id="102" name="Terminador 101">
            <a:extLst>
              <a:ext uri="{FF2B5EF4-FFF2-40B4-BE49-F238E27FC236}">
                <a16:creationId xmlns:a16="http://schemas.microsoft.com/office/drawing/2014/main" id="{73CF5F25-6981-F741-80CC-BBF9D5C440B8}"/>
              </a:ext>
            </a:extLst>
          </p:cNvPr>
          <p:cNvSpPr/>
          <p:nvPr/>
        </p:nvSpPr>
        <p:spPr>
          <a:xfrm>
            <a:off x="6267919" y="4820596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B1BD056B-4579-7E40-938B-DA5EFF043A95}"/>
              </a:ext>
            </a:extLst>
          </p:cNvPr>
          <p:cNvCxnSpPr>
            <a:stCxn id="84" idx="2"/>
            <a:endCxn id="102" idx="0"/>
          </p:cNvCxnSpPr>
          <p:nvPr/>
        </p:nvCxnSpPr>
        <p:spPr>
          <a:xfrm>
            <a:off x="7218038" y="4041931"/>
            <a:ext cx="0" cy="778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angular 108">
            <a:extLst>
              <a:ext uri="{FF2B5EF4-FFF2-40B4-BE49-F238E27FC236}">
                <a16:creationId xmlns:a16="http://schemas.microsoft.com/office/drawing/2014/main" id="{A4DAABB8-7F98-794D-B5EF-5839E3D0F150}"/>
              </a:ext>
            </a:extLst>
          </p:cNvPr>
          <p:cNvCxnSpPr>
            <a:stCxn id="5" idx="2"/>
            <a:endCxn id="42" idx="0"/>
          </p:cNvCxnSpPr>
          <p:nvPr/>
        </p:nvCxnSpPr>
        <p:spPr>
          <a:xfrm rot="5400000">
            <a:off x="2581717" y="716651"/>
            <a:ext cx="324095" cy="200308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747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rminador 3">
            <a:extLst>
              <a:ext uri="{FF2B5EF4-FFF2-40B4-BE49-F238E27FC236}">
                <a16:creationId xmlns:a16="http://schemas.microsoft.com/office/drawing/2014/main" id="{AEB419E9-1273-834B-8120-AC224D613B2D}"/>
              </a:ext>
            </a:extLst>
          </p:cNvPr>
          <p:cNvSpPr/>
          <p:nvPr/>
        </p:nvSpPr>
        <p:spPr>
          <a:xfrm>
            <a:off x="285750" y="828672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Inicio</a:t>
            </a:r>
          </a:p>
          <a:p>
            <a:pPr algn="ctr"/>
            <a:r>
              <a:rPr lang="es-MX" sz="1200" dirty="0"/>
              <a:t>Sucursal</a:t>
            </a:r>
          </a:p>
        </p:txBody>
      </p:sp>
      <p:sp>
        <p:nvSpPr>
          <p:cNvPr id="5" name="Proceso 4">
            <a:extLst>
              <a:ext uri="{FF2B5EF4-FFF2-40B4-BE49-F238E27FC236}">
                <a16:creationId xmlns:a16="http://schemas.microsoft.com/office/drawing/2014/main" id="{EBD579C4-BD9B-744C-8A63-43B982937CC8}"/>
              </a:ext>
            </a:extLst>
          </p:cNvPr>
          <p:cNvSpPr/>
          <p:nvPr/>
        </p:nvSpPr>
        <p:spPr>
          <a:xfrm>
            <a:off x="2702317" y="713182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Genera alta de contratación  de empleado operativo o actualiza info de empleado</a:t>
            </a:r>
          </a:p>
        </p:txBody>
      </p:sp>
      <p:sp>
        <p:nvSpPr>
          <p:cNvPr id="6" name="Decisión 5">
            <a:extLst>
              <a:ext uri="{FF2B5EF4-FFF2-40B4-BE49-F238E27FC236}">
                <a16:creationId xmlns:a16="http://schemas.microsoft.com/office/drawing/2014/main" id="{0DC9D783-ABDD-FD4E-95AE-C2BA1C6EF7A3}"/>
              </a:ext>
            </a:extLst>
          </p:cNvPr>
          <p:cNvSpPr/>
          <p:nvPr/>
        </p:nvSpPr>
        <p:spPr>
          <a:xfrm>
            <a:off x="7933153" y="237174"/>
            <a:ext cx="1733454" cy="178593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El registro ya existe</a:t>
            </a:r>
          </a:p>
        </p:txBody>
      </p:sp>
      <p:sp>
        <p:nvSpPr>
          <p:cNvPr id="17" name="Terminador 16">
            <a:extLst>
              <a:ext uri="{FF2B5EF4-FFF2-40B4-BE49-F238E27FC236}">
                <a16:creationId xmlns:a16="http://schemas.microsoft.com/office/drawing/2014/main" id="{766DF154-6DD5-C04A-AB26-1B75CA8CBF6E}"/>
              </a:ext>
            </a:extLst>
          </p:cNvPr>
          <p:cNvSpPr/>
          <p:nvPr/>
        </p:nvSpPr>
        <p:spPr>
          <a:xfrm>
            <a:off x="9456556" y="5472107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3CB21B0-AB31-9849-8243-024140EAEFBB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185988" y="1128710"/>
            <a:ext cx="516329" cy="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270205C5-6935-DE42-A117-926AD2A879C2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406675" y="5079203"/>
            <a:ext cx="0" cy="392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uadroTexto 51">
            <a:extLst>
              <a:ext uri="{FF2B5EF4-FFF2-40B4-BE49-F238E27FC236}">
                <a16:creationId xmlns:a16="http://schemas.microsoft.com/office/drawing/2014/main" id="{CCD37C3A-5149-7E49-9A37-E6AD5950D0C5}"/>
              </a:ext>
            </a:extLst>
          </p:cNvPr>
          <p:cNvSpPr txBox="1"/>
          <p:nvPr/>
        </p:nvSpPr>
        <p:spPr>
          <a:xfrm>
            <a:off x="9656922" y="72104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No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3520DB5-2A5B-774C-A567-DEDAD8C2CC38}"/>
              </a:ext>
            </a:extLst>
          </p:cNvPr>
          <p:cNvSpPr txBox="1"/>
          <p:nvPr/>
        </p:nvSpPr>
        <p:spPr>
          <a:xfrm>
            <a:off x="285750" y="114301"/>
            <a:ext cx="5171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DF2 – Carga nuevos guardias desde Sucursal en MMP</a:t>
            </a:r>
          </a:p>
        </p:txBody>
      </p:sp>
      <p:sp>
        <p:nvSpPr>
          <p:cNvPr id="42" name="Documento 41">
            <a:extLst>
              <a:ext uri="{FF2B5EF4-FFF2-40B4-BE49-F238E27FC236}">
                <a16:creationId xmlns:a16="http://schemas.microsoft.com/office/drawing/2014/main" id="{41F5FEDB-CDAB-9341-BFCB-708F156417EB}"/>
              </a:ext>
            </a:extLst>
          </p:cNvPr>
          <p:cNvSpPr/>
          <p:nvPr/>
        </p:nvSpPr>
        <p:spPr>
          <a:xfrm>
            <a:off x="3838010" y="2054902"/>
            <a:ext cx="1733455" cy="2286942"/>
          </a:xfrm>
          <a:prstGeom prst="flowChartDocumen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100" i="1" dirty="0">
                <a:solidFill>
                  <a:schemeClr val="tx1"/>
                </a:solidFill>
              </a:rPr>
              <a:t>Datos enviados: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Número empleado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Nombre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Apellido paterno 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Apellido materno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Estatus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Sucursal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Servicio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Turno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* Foto del rostro en .JPG</a:t>
            </a:r>
          </a:p>
          <a:p>
            <a:r>
              <a:rPr lang="es-MX" sz="1100" b="1" i="1" dirty="0">
                <a:solidFill>
                  <a:schemeClr val="tx1"/>
                </a:solidFill>
              </a:rPr>
              <a:t>      </a:t>
            </a:r>
            <a:endParaRPr lang="es-MX" sz="1100" i="1" dirty="0">
              <a:solidFill>
                <a:schemeClr val="tx1"/>
              </a:solidFill>
            </a:endParaRPr>
          </a:p>
        </p:txBody>
      </p:sp>
      <p:sp>
        <p:nvSpPr>
          <p:cNvPr id="43" name="Proceso 42">
            <a:extLst>
              <a:ext uri="{FF2B5EF4-FFF2-40B4-BE49-F238E27FC236}">
                <a16:creationId xmlns:a16="http://schemas.microsoft.com/office/drawing/2014/main" id="{3AF4BBAF-6778-CA4B-87FB-461919172B21}"/>
              </a:ext>
            </a:extLst>
          </p:cNvPr>
          <p:cNvSpPr/>
          <p:nvPr/>
        </p:nvSpPr>
        <p:spPr>
          <a:xfrm>
            <a:off x="5317735" y="707228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Se mandan al EndPoint-Rest altaPersonal  MMP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432C2FA7-ABD8-1E4F-AD23-D7E174854CD8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788292" y="1134664"/>
            <a:ext cx="552343" cy="2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49D50F98-7630-EE4F-9572-819156B611AC}"/>
              </a:ext>
            </a:extLst>
          </p:cNvPr>
          <p:cNvCxnSpPr>
            <a:cxnSpLocks/>
            <a:stCxn id="43" idx="3"/>
            <a:endCxn id="6" idx="1"/>
          </p:cNvCxnSpPr>
          <p:nvPr/>
        </p:nvCxnSpPr>
        <p:spPr>
          <a:xfrm>
            <a:off x="7403710" y="1128710"/>
            <a:ext cx="529443" cy="1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Proceso 68">
            <a:extLst>
              <a:ext uri="{FF2B5EF4-FFF2-40B4-BE49-F238E27FC236}">
                <a16:creationId xmlns:a16="http://schemas.microsoft.com/office/drawing/2014/main" id="{086AC783-8A9C-B04E-AC36-380052A4BA09}"/>
              </a:ext>
            </a:extLst>
          </p:cNvPr>
          <p:cNvSpPr/>
          <p:nvPr/>
        </p:nvSpPr>
        <p:spPr>
          <a:xfrm>
            <a:off x="8048724" y="2586037"/>
            <a:ext cx="1502312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Actualiza registro</a:t>
            </a:r>
          </a:p>
        </p:txBody>
      </p:sp>
      <p:sp>
        <p:nvSpPr>
          <p:cNvPr id="70" name="Proceso 69">
            <a:extLst>
              <a:ext uri="{FF2B5EF4-FFF2-40B4-BE49-F238E27FC236}">
                <a16:creationId xmlns:a16="http://schemas.microsoft.com/office/drawing/2014/main" id="{7C5D5DC3-739C-3240-B049-509789312142}"/>
              </a:ext>
            </a:extLst>
          </p:cNvPr>
          <p:cNvSpPr/>
          <p:nvPr/>
        </p:nvSpPr>
        <p:spPr>
          <a:xfrm>
            <a:off x="10112496" y="707227"/>
            <a:ext cx="1498136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Inserta registro</a:t>
            </a:r>
          </a:p>
        </p:txBody>
      </p: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5682961E-3180-FA41-B0B4-3E1E6F0EC54C}"/>
              </a:ext>
            </a:extLst>
          </p:cNvPr>
          <p:cNvCxnSpPr>
            <a:stCxn id="6" idx="3"/>
            <a:endCxn id="70" idx="1"/>
          </p:cNvCxnSpPr>
          <p:nvPr/>
        </p:nvCxnSpPr>
        <p:spPr>
          <a:xfrm flipV="1">
            <a:off x="9666607" y="1128709"/>
            <a:ext cx="445889" cy="1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de flecha 73">
            <a:extLst>
              <a:ext uri="{FF2B5EF4-FFF2-40B4-BE49-F238E27FC236}">
                <a16:creationId xmlns:a16="http://schemas.microsoft.com/office/drawing/2014/main" id="{4CFC6447-98BF-C84B-9157-1B2BB1875196}"/>
              </a:ext>
            </a:extLst>
          </p:cNvPr>
          <p:cNvCxnSpPr>
            <a:stCxn id="6" idx="2"/>
            <a:endCxn id="69" idx="0"/>
          </p:cNvCxnSpPr>
          <p:nvPr/>
        </p:nvCxnSpPr>
        <p:spPr>
          <a:xfrm>
            <a:off x="8799880" y="2023112"/>
            <a:ext cx="0" cy="56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CuadroTexto 75">
            <a:extLst>
              <a:ext uri="{FF2B5EF4-FFF2-40B4-BE49-F238E27FC236}">
                <a16:creationId xmlns:a16="http://schemas.microsoft.com/office/drawing/2014/main" id="{339E2D62-D6C3-474E-BF33-B79BE6D14AD3}"/>
              </a:ext>
            </a:extLst>
          </p:cNvPr>
          <p:cNvSpPr txBox="1"/>
          <p:nvPr/>
        </p:nvSpPr>
        <p:spPr>
          <a:xfrm>
            <a:off x="8353991" y="195203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Si</a:t>
            </a:r>
          </a:p>
        </p:txBody>
      </p:sp>
      <p:sp>
        <p:nvSpPr>
          <p:cNvPr id="77" name="Decisión 76">
            <a:extLst>
              <a:ext uri="{FF2B5EF4-FFF2-40B4-BE49-F238E27FC236}">
                <a16:creationId xmlns:a16="http://schemas.microsoft.com/office/drawing/2014/main" id="{57463F77-F2A0-224E-9846-F869E389E427}"/>
              </a:ext>
            </a:extLst>
          </p:cNvPr>
          <p:cNvSpPr/>
          <p:nvPr/>
        </p:nvSpPr>
        <p:spPr>
          <a:xfrm>
            <a:off x="9539948" y="3286122"/>
            <a:ext cx="1733454" cy="178593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La imagen fue cargada?</a:t>
            </a:r>
          </a:p>
        </p:txBody>
      </p:sp>
      <p:cxnSp>
        <p:nvCxnSpPr>
          <p:cNvPr id="79" name="Conector angular 78">
            <a:extLst>
              <a:ext uri="{FF2B5EF4-FFF2-40B4-BE49-F238E27FC236}">
                <a16:creationId xmlns:a16="http://schemas.microsoft.com/office/drawing/2014/main" id="{78211033-F87F-044A-A59B-E5E413BA90C3}"/>
              </a:ext>
            </a:extLst>
          </p:cNvPr>
          <p:cNvCxnSpPr>
            <a:stCxn id="69" idx="3"/>
            <a:endCxn id="77" idx="0"/>
          </p:cNvCxnSpPr>
          <p:nvPr/>
        </p:nvCxnSpPr>
        <p:spPr>
          <a:xfrm>
            <a:off x="9551036" y="3007519"/>
            <a:ext cx="855639" cy="2786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angular 80">
            <a:extLst>
              <a:ext uri="{FF2B5EF4-FFF2-40B4-BE49-F238E27FC236}">
                <a16:creationId xmlns:a16="http://schemas.microsoft.com/office/drawing/2014/main" id="{ECA46AD6-E50B-6D4E-ACC9-4EEB0FD148B4}"/>
              </a:ext>
            </a:extLst>
          </p:cNvPr>
          <p:cNvCxnSpPr>
            <a:cxnSpLocks/>
            <a:stCxn id="70" idx="2"/>
            <a:endCxn id="77" idx="0"/>
          </p:cNvCxnSpPr>
          <p:nvPr/>
        </p:nvCxnSpPr>
        <p:spPr>
          <a:xfrm rot="5400000">
            <a:off x="9766154" y="2190712"/>
            <a:ext cx="1735932" cy="4548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Proceso predefinido 83">
            <a:extLst>
              <a:ext uri="{FF2B5EF4-FFF2-40B4-BE49-F238E27FC236}">
                <a16:creationId xmlns:a16="http://schemas.microsoft.com/office/drawing/2014/main" id="{E45235AA-6967-4140-B506-9A3AAB62026F}"/>
              </a:ext>
            </a:extLst>
          </p:cNvPr>
          <p:cNvSpPr/>
          <p:nvPr/>
        </p:nvSpPr>
        <p:spPr>
          <a:xfrm>
            <a:off x="6162661" y="3664741"/>
            <a:ext cx="2191330" cy="1028700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Login en móvil, con usuario y contraseña (Número empleado)</a:t>
            </a:r>
          </a:p>
          <a:p>
            <a:pPr algn="ctr"/>
            <a:r>
              <a:rPr lang="es-MX" sz="1200" dirty="0"/>
              <a:t>Registra su rostro </a:t>
            </a:r>
          </a:p>
        </p:txBody>
      </p:sp>
      <p:cxnSp>
        <p:nvCxnSpPr>
          <p:cNvPr id="98" name="Conector recto de flecha 97">
            <a:extLst>
              <a:ext uri="{FF2B5EF4-FFF2-40B4-BE49-F238E27FC236}">
                <a16:creationId xmlns:a16="http://schemas.microsoft.com/office/drawing/2014/main" id="{C9526932-125A-DA44-90EB-8FECAE301C4C}"/>
              </a:ext>
            </a:extLst>
          </p:cNvPr>
          <p:cNvCxnSpPr>
            <a:stCxn id="77" idx="1"/>
            <a:endCxn id="84" idx="3"/>
          </p:cNvCxnSpPr>
          <p:nvPr/>
        </p:nvCxnSpPr>
        <p:spPr>
          <a:xfrm flipH="1">
            <a:off x="8353991" y="4179091"/>
            <a:ext cx="11859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A1D9CCCB-C0C5-F844-A3DF-EBAEF42D763A}"/>
              </a:ext>
            </a:extLst>
          </p:cNvPr>
          <p:cNvSpPr txBox="1"/>
          <p:nvPr/>
        </p:nvSpPr>
        <p:spPr>
          <a:xfrm>
            <a:off x="10462438" y="502205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Si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6C447A5F-106D-694D-97B6-3FD5943DE7A1}"/>
              </a:ext>
            </a:extLst>
          </p:cNvPr>
          <p:cNvSpPr txBox="1"/>
          <p:nvPr/>
        </p:nvSpPr>
        <p:spPr>
          <a:xfrm>
            <a:off x="9190408" y="3809759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No</a:t>
            </a:r>
          </a:p>
        </p:txBody>
      </p:sp>
      <p:sp>
        <p:nvSpPr>
          <p:cNvPr id="102" name="Terminador 101">
            <a:extLst>
              <a:ext uri="{FF2B5EF4-FFF2-40B4-BE49-F238E27FC236}">
                <a16:creationId xmlns:a16="http://schemas.microsoft.com/office/drawing/2014/main" id="{73CF5F25-6981-F741-80CC-BBF9D5C440B8}"/>
              </a:ext>
            </a:extLst>
          </p:cNvPr>
          <p:cNvSpPr/>
          <p:nvPr/>
        </p:nvSpPr>
        <p:spPr>
          <a:xfrm>
            <a:off x="6308207" y="5472106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B1BD056B-4579-7E40-938B-DA5EFF043A95}"/>
              </a:ext>
            </a:extLst>
          </p:cNvPr>
          <p:cNvCxnSpPr>
            <a:stCxn id="84" idx="2"/>
            <a:endCxn id="102" idx="0"/>
          </p:cNvCxnSpPr>
          <p:nvPr/>
        </p:nvCxnSpPr>
        <p:spPr>
          <a:xfrm>
            <a:off x="7258326" y="4693441"/>
            <a:ext cx="0" cy="778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angular 7">
            <a:extLst>
              <a:ext uri="{FF2B5EF4-FFF2-40B4-BE49-F238E27FC236}">
                <a16:creationId xmlns:a16="http://schemas.microsoft.com/office/drawing/2014/main" id="{9373B1A5-6623-B14D-B09D-FED67F7B8EAF}"/>
              </a:ext>
            </a:extLst>
          </p:cNvPr>
          <p:cNvCxnSpPr>
            <a:stCxn id="43" idx="2"/>
            <a:endCxn id="42" idx="0"/>
          </p:cNvCxnSpPr>
          <p:nvPr/>
        </p:nvCxnSpPr>
        <p:spPr>
          <a:xfrm rot="5400000">
            <a:off x="5280376" y="974554"/>
            <a:ext cx="504711" cy="165598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890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rminador 3">
            <a:extLst>
              <a:ext uri="{FF2B5EF4-FFF2-40B4-BE49-F238E27FC236}">
                <a16:creationId xmlns:a16="http://schemas.microsoft.com/office/drawing/2014/main" id="{AEB419E9-1273-834B-8120-AC224D613B2D}"/>
              </a:ext>
            </a:extLst>
          </p:cNvPr>
          <p:cNvSpPr/>
          <p:nvPr/>
        </p:nvSpPr>
        <p:spPr>
          <a:xfrm>
            <a:off x="285750" y="828672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Inicio</a:t>
            </a:r>
          </a:p>
          <a:p>
            <a:pPr algn="ctr"/>
            <a:r>
              <a:rPr lang="es-MX" sz="1200" dirty="0"/>
              <a:t>Servicio</a:t>
            </a:r>
          </a:p>
        </p:txBody>
      </p:sp>
      <p:sp>
        <p:nvSpPr>
          <p:cNvPr id="5" name="Proceso 4">
            <a:extLst>
              <a:ext uri="{FF2B5EF4-FFF2-40B4-BE49-F238E27FC236}">
                <a16:creationId xmlns:a16="http://schemas.microsoft.com/office/drawing/2014/main" id="{EBD579C4-BD9B-744C-8A63-43B982937CC8}"/>
              </a:ext>
            </a:extLst>
          </p:cNvPr>
          <p:cNvSpPr/>
          <p:nvPr/>
        </p:nvSpPr>
        <p:spPr>
          <a:xfrm>
            <a:off x="2702317" y="713182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Cambio de turno</a:t>
            </a:r>
          </a:p>
        </p:txBody>
      </p:sp>
      <p:sp>
        <p:nvSpPr>
          <p:cNvPr id="17" name="Terminador 16">
            <a:extLst>
              <a:ext uri="{FF2B5EF4-FFF2-40B4-BE49-F238E27FC236}">
                <a16:creationId xmlns:a16="http://schemas.microsoft.com/office/drawing/2014/main" id="{766DF154-6DD5-C04A-AB26-1B75CA8CBF6E}"/>
              </a:ext>
            </a:extLst>
          </p:cNvPr>
          <p:cNvSpPr/>
          <p:nvPr/>
        </p:nvSpPr>
        <p:spPr>
          <a:xfrm>
            <a:off x="4704499" y="5988239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3CB21B0-AB31-9849-8243-024140EAEFBB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185988" y="1128710"/>
            <a:ext cx="516329" cy="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3520DB5-2A5B-774C-A567-DEDAD8C2CC38}"/>
              </a:ext>
            </a:extLst>
          </p:cNvPr>
          <p:cNvSpPr txBox="1"/>
          <p:nvPr/>
        </p:nvSpPr>
        <p:spPr>
          <a:xfrm>
            <a:off x="285750" y="114301"/>
            <a:ext cx="2400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DF3 – Fátiga en Servicio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432C2FA7-ABD8-1E4F-AD23-D7E174854CD8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788292" y="1134664"/>
            <a:ext cx="593577" cy="1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Proceso 69">
            <a:extLst>
              <a:ext uri="{FF2B5EF4-FFF2-40B4-BE49-F238E27FC236}">
                <a16:creationId xmlns:a16="http://schemas.microsoft.com/office/drawing/2014/main" id="{7C5D5DC3-739C-3240-B049-509789312142}"/>
              </a:ext>
            </a:extLst>
          </p:cNvPr>
          <p:cNvSpPr/>
          <p:nvPr/>
        </p:nvSpPr>
        <p:spPr>
          <a:xfrm>
            <a:off x="5353027" y="743310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Login de guardia en móvil MMP</a:t>
            </a:r>
          </a:p>
        </p:txBody>
      </p:sp>
      <p:sp>
        <p:nvSpPr>
          <p:cNvPr id="38" name="Proceso 37">
            <a:extLst>
              <a:ext uri="{FF2B5EF4-FFF2-40B4-BE49-F238E27FC236}">
                <a16:creationId xmlns:a16="http://schemas.microsoft.com/office/drawing/2014/main" id="{AFB3825E-786F-8C40-A1BD-592F3A649483}"/>
              </a:ext>
            </a:extLst>
          </p:cNvPr>
          <p:cNvSpPr/>
          <p:nvPr/>
        </p:nvSpPr>
        <p:spPr>
          <a:xfrm>
            <a:off x="7867771" y="749022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Selecciona Check-In/Out</a:t>
            </a:r>
          </a:p>
        </p:txBody>
      </p:sp>
      <p:sp>
        <p:nvSpPr>
          <p:cNvPr id="46" name="Proceso 45">
            <a:extLst>
              <a:ext uri="{FF2B5EF4-FFF2-40B4-BE49-F238E27FC236}">
                <a16:creationId xmlns:a16="http://schemas.microsoft.com/office/drawing/2014/main" id="{FE6A2510-E581-CD4C-B3FD-6BFE40296FAB}"/>
              </a:ext>
            </a:extLst>
          </p:cNvPr>
          <p:cNvSpPr/>
          <p:nvPr/>
        </p:nvSpPr>
        <p:spPr>
          <a:xfrm>
            <a:off x="9306259" y="1992120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Registra Fecha, Hora, Latitud y Longitud</a:t>
            </a:r>
          </a:p>
        </p:txBody>
      </p:sp>
      <p:sp>
        <p:nvSpPr>
          <p:cNvPr id="55" name="Decisión 54">
            <a:extLst>
              <a:ext uri="{FF2B5EF4-FFF2-40B4-BE49-F238E27FC236}">
                <a16:creationId xmlns:a16="http://schemas.microsoft.com/office/drawing/2014/main" id="{B000C768-87F3-3D41-A33D-F862CA2AE8B5}"/>
              </a:ext>
            </a:extLst>
          </p:cNvPr>
          <p:cNvSpPr/>
          <p:nvPr/>
        </p:nvSpPr>
        <p:spPr>
          <a:xfrm>
            <a:off x="6973058" y="4017635"/>
            <a:ext cx="1733454" cy="178593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Checaron todos los Guardias del cambio de turno?</a:t>
            </a:r>
          </a:p>
        </p:txBody>
      </p:sp>
      <p:cxnSp>
        <p:nvCxnSpPr>
          <p:cNvPr id="29" name="Conector angular 28">
            <a:extLst>
              <a:ext uri="{FF2B5EF4-FFF2-40B4-BE49-F238E27FC236}">
                <a16:creationId xmlns:a16="http://schemas.microsoft.com/office/drawing/2014/main" id="{C4618665-1F25-3D4E-9879-C49F95A531CC}"/>
              </a:ext>
            </a:extLst>
          </p:cNvPr>
          <p:cNvCxnSpPr>
            <a:cxnSpLocks/>
            <a:stCxn id="55" idx="1"/>
            <a:endCxn id="70" idx="1"/>
          </p:cNvCxnSpPr>
          <p:nvPr/>
        </p:nvCxnSpPr>
        <p:spPr>
          <a:xfrm rot="10800000">
            <a:off x="5353028" y="1164792"/>
            <a:ext cx="1620031" cy="3745812"/>
          </a:xfrm>
          <a:prstGeom prst="bentConnector3">
            <a:avLst>
              <a:gd name="adj1" fmla="val 11411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uadroTexto 59">
            <a:extLst>
              <a:ext uri="{FF2B5EF4-FFF2-40B4-BE49-F238E27FC236}">
                <a16:creationId xmlns:a16="http://schemas.microsoft.com/office/drawing/2014/main" id="{91C31BB5-95D5-2D4A-AF44-9C0EA6B86CE9}"/>
              </a:ext>
            </a:extLst>
          </p:cNvPr>
          <p:cNvSpPr txBox="1"/>
          <p:nvPr/>
        </p:nvSpPr>
        <p:spPr>
          <a:xfrm>
            <a:off x="6604737" y="4541272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No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07CF8882-4DCE-3B48-8E5E-C3EEC159A4A7}"/>
              </a:ext>
            </a:extLst>
          </p:cNvPr>
          <p:cNvSpPr txBox="1"/>
          <p:nvPr/>
        </p:nvSpPr>
        <p:spPr>
          <a:xfrm>
            <a:off x="7272158" y="561890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Si</a:t>
            </a:r>
          </a:p>
        </p:txBody>
      </p:sp>
      <p:sp>
        <p:nvSpPr>
          <p:cNvPr id="64" name="Documento 63">
            <a:extLst>
              <a:ext uri="{FF2B5EF4-FFF2-40B4-BE49-F238E27FC236}">
                <a16:creationId xmlns:a16="http://schemas.microsoft.com/office/drawing/2014/main" id="{FF2E0A99-31EF-C140-828E-01D0FB703652}"/>
              </a:ext>
            </a:extLst>
          </p:cNvPr>
          <p:cNvSpPr/>
          <p:nvPr/>
        </p:nvSpPr>
        <p:spPr>
          <a:xfrm>
            <a:off x="2483749" y="2586282"/>
            <a:ext cx="1733455" cy="2286942"/>
          </a:xfrm>
          <a:prstGeom prst="flowChartDocumen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100" i="1" dirty="0">
                <a:solidFill>
                  <a:schemeClr val="tx1"/>
                </a:solidFill>
              </a:rPr>
              <a:t>Login en App MMP</a:t>
            </a:r>
          </a:p>
          <a:p>
            <a:r>
              <a:rPr lang="es-MX" sz="1100" i="1" dirty="0">
                <a:solidFill>
                  <a:schemeClr val="tx1"/>
                </a:solidFill>
              </a:rPr>
              <a:t>Número de empleado es el Usuario y contraseña 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5B92D04B-7AAD-E042-A021-BE371EA98D18}"/>
              </a:ext>
            </a:extLst>
          </p:cNvPr>
          <p:cNvCxnSpPr>
            <a:stCxn id="70" idx="3"/>
            <a:endCxn id="38" idx="1"/>
          </p:cNvCxnSpPr>
          <p:nvPr/>
        </p:nvCxnSpPr>
        <p:spPr>
          <a:xfrm>
            <a:off x="7363274" y="1164792"/>
            <a:ext cx="504497" cy="5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angular 57">
            <a:extLst>
              <a:ext uri="{FF2B5EF4-FFF2-40B4-BE49-F238E27FC236}">
                <a16:creationId xmlns:a16="http://schemas.microsoft.com/office/drawing/2014/main" id="{02A80BFC-E560-B143-BD05-CC772CA19AE5}"/>
              </a:ext>
            </a:extLst>
          </p:cNvPr>
          <p:cNvCxnSpPr>
            <a:stCxn id="38" idx="3"/>
            <a:endCxn id="46" idx="0"/>
          </p:cNvCxnSpPr>
          <p:nvPr/>
        </p:nvCxnSpPr>
        <p:spPr>
          <a:xfrm>
            <a:off x="9878018" y="1170504"/>
            <a:ext cx="433365" cy="8216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angular 64">
            <a:extLst>
              <a:ext uri="{FF2B5EF4-FFF2-40B4-BE49-F238E27FC236}">
                <a16:creationId xmlns:a16="http://schemas.microsoft.com/office/drawing/2014/main" id="{B12672C0-0FC1-8D4B-A34E-8D1B48F5A400}"/>
              </a:ext>
            </a:extLst>
          </p:cNvPr>
          <p:cNvCxnSpPr>
            <a:stCxn id="64" idx="0"/>
            <a:endCxn id="70" idx="2"/>
          </p:cNvCxnSpPr>
          <p:nvPr/>
        </p:nvCxnSpPr>
        <p:spPr>
          <a:xfrm rot="5400000" flipH="1" flipV="1">
            <a:off x="4354310" y="582441"/>
            <a:ext cx="1000009" cy="300767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Proceso 82">
            <a:extLst>
              <a:ext uri="{FF2B5EF4-FFF2-40B4-BE49-F238E27FC236}">
                <a16:creationId xmlns:a16="http://schemas.microsoft.com/office/drawing/2014/main" id="{9251F625-A75D-D14B-AF98-BA476B152498}"/>
              </a:ext>
            </a:extLst>
          </p:cNvPr>
          <p:cNvSpPr/>
          <p:nvPr/>
        </p:nvSpPr>
        <p:spPr>
          <a:xfrm>
            <a:off x="9306258" y="3306571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Sale de la App el guardia con un Logout</a:t>
            </a:r>
          </a:p>
        </p:txBody>
      </p:sp>
      <p:cxnSp>
        <p:nvCxnSpPr>
          <p:cNvPr id="85" name="Conector angular 84">
            <a:extLst>
              <a:ext uri="{FF2B5EF4-FFF2-40B4-BE49-F238E27FC236}">
                <a16:creationId xmlns:a16="http://schemas.microsoft.com/office/drawing/2014/main" id="{97E7847F-32EC-4B4F-B982-96E6349FA851}"/>
              </a:ext>
            </a:extLst>
          </p:cNvPr>
          <p:cNvCxnSpPr>
            <a:stCxn id="55" idx="2"/>
            <a:endCxn id="17" idx="3"/>
          </p:cNvCxnSpPr>
          <p:nvPr/>
        </p:nvCxnSpPr>
        <p:spPr>
          <a:xfrm rot="5400000">
            <a:off x="6979909" y="5428401"/>
            <a:ext cx="484704" cy="12350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2438A468-67CD-7648-8C95-7B90AC6EB83F}"/>
              </a:ext>
            </a:extLst>
          </p:cNvPr>
          <p:cNvCxnSpPr>
            <a:stCxn id="46" idx="2"/>
            <a:endCxn id="83" idx="0"/>
          </p:cNvCxnSpPr>
          <p:nvPr/>
        </p:nvCxnSpPr>
        <p:spPr>
          <a:xfrm flipH="1">
            <a:off x="10311382" y="2835083"/>
            <a:ext cx="1" cy="471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angular 88">
            <a:extLst>
              <a:ext uri="{FF2B5EF4-FFF2-40B4-BE49-F238E27FC236}">
                <a16:creationId xmlns:a16="http://schemas.microsoft.com/office/drawing/2014/main" id="{843D0732-711F-F541-9BC4-469216B54903}"/>
              </a:ext>
            </a:extLst>
          </p:cNvPr>
          <p:cNvCxnSpPr>
            <a:stCxn id="83" idx="2"/>
            <a:endCxn id="55" idx="3"/>
          </p:cNvCxnSpPr>
          <p:nvPr/>
        </p:nvCxnSpPr>
        <p:spPr>
          <a:xfrm rot="5400000">
            <a:off x="9128412" y="3727634"/>
            <a:ext cx="761070" cy="16048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091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rminador 3">
            <a:extLst>
              <a:ext uri="{FF2B5EF4-FFF2-40B4-BE49-F238E27FC236}">
                <a16:creationId xmlns:a16="http://schemas.microsoft.com/office/drawing/2014/main" id="{AEB419E9-1273-834B-8120-AC224D613B2D}"/>
              </a:ext>
            </a:extLst>
          </p:cNvPr>
          <p:cNvSpPr/>
          <p:nvPr/>
        </p:nvSpPr>
        <p:spPr>
          <a:xfrm>
            <a:off x="285750" y="828672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Inicio</a:t>
            </a:r>
          </a:p>
          <a:p>
            <a:pPr algn="ctr"/>
            <a:r>
              <a:rPr lang="es-MX" sz="1200" dirty="0"/>
              <a:t>Nóminas</a:t>
            </a:r>
          </a:p>
        </p:txBody>
      </p:sp>
      <p:sp>
        <p:nvSpPr>
          <p:cNvPr id="5" name="Proceso 4">
            <a:extLst>
              <a:ext uri="{FF2B5EF4-FFF2-40B4-BE49-F238E27FC236}">
                <a16:creationId xmlns:a16="http://schemas.microsoft.com/office/drawing/2014/main" id="{EBD579C4-BD9B-744C-8A63-43B982937CC8}"/>
              </a:ext>
            </a:extLst>
          </p:cNvPr>
          <p:cNvSpPr/>
          <p:nvPr/>
        </p:nvSpPr>
        <p:spPr>
          <a:xfrm>
            <a:off x="2702317" y="713182"/>
            <a:ext cx="2085975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Ingresa a Sistema de Rh para validar Prenómina con estatus Revisión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23CB21B0-AB31-9849-8243-024140EAEFBB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185988" y="1128710"/>
            <a:ext cx="516329" cy="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A3520DB5-2A5B-774C-A567-DEDAD8C2CC38}"/>
              </a:ext>
            </a:extLst>
          </p:cNvPr>
          <p:cNvSpPr txBox="1"/>
          <p:nvPr/>
        </p:nvSpPr>
        <p:spPr>
          <a:xfrm>
            <a:off x="285750" y="114301"/>
            <a:ext cx="367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DF4 – Revisión de fátiga por Nóminas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432C2FA7-ABD8-1E4F-AD23-D7E174854CD8}"/>
              </a:ext>
            </a:extLst>
          </p:cNvPr>
          <p:cNvCxnSpPr>
            <a:cxnSpLocks/>
            <a:stCxn id="5" idx="3"/>
            <a:endCxn id="70" idx="1"/>
          </p:cNvCxnSpPr>
          <p:nvPr/>
        </p:nvCxnSpPr>
        <p:spPr>
          <a:xfrm flipV="1">
            <a:off x="4788292" y="1128708"/>
            <a:ext cx="823834" cy="5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Proceso 69">
            <a:extLst>
              <a:ext uri="{FF2B5EF4-FFF2-40B4-BE49-F238E27FC236}">
                <a16:creationId xmlns:a16="http://schemas.microsoft.com/office/drawing/2014/main" id="{7C5D5DC3-739C-3240-B049-509789312142}"/>
              </a:ext>
            </a:extLst>
          </p:cNvPr>
          <p:cNvSpPr/>
          <p:nvPr/>
        </p:nvSpPr>
        <p:spPr>
          <a:xfrm>
            <a:off x="5612126" y="707226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Ingresa a la App de MMP</a:t>
            </a:r>
          </a:p>
        </p:txBody>
      </p:sp>
      <p:sp>
        <p:nvSpPr>
          <p:cNvPr id="38" name="Proceso 37">
            <a:extLst>
              <a:ext uri="{FF2B5EF4-FFF2-40B4-BE49-F238E27FC236}">
                <a16:creationId xmlns:a16="http://schemas.microsoft.com/office/drawing/2014/main" id="{AFB3825E-786F-8C40-A1BD-592F3A649483}"/>
              </a:ext>
            </a:extLst>
          </p:cNvPr>
          <p:cNvSpPr/>
          <p:nvPr/>
        </p:nvSpPr>
        <p:spPr>
          <a:xfrm>
            <a:off x="8439530" y="2705365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Válida Check-In y Check-Out con turnos cubiertos en Prenómina en RH</a:t>
            </a:r>
          </a:p>
        </p:txBody>
      </p:sp>
      <p:sp>
        <p:nvSpPr>
          <p:cNvPr id="46" name="Proceso 45">
            <a:extLst>
              <a:ext uri="{FF2B5EF4-FFF2-40B4-BE49-F238E27FC236}">
                <a16:creationId xmlns:a16="http://schemas.microsoft.com/office/drawing/2014/main" id="{FE6A2510-E581-CD4C-B3FD-6BFE40296FAB}"/>
              </a:ext>
            </a:extLst>
          </p:cNvPr>
          <p:cNvSpPr/>
          <p:nvPr/>
        </p:nvSpPr>
        <p:spPr>
          <a:xfrm>
            <a:off x="8439531" y="707226"/>
            <a:ext cx="2010247" cy="84296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Obtiene reporte por Fecha de corte Nómina y Sucursal los Check-In y Check-Out </a:t>
            </a:r>
          </a:p>
          <a:p>
            <a:pPr algn="ctr"/>
            <a:endParaRPr lang="es-MX" sz="1200" dirty="0"/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8530C185-1C3D-7C4A-8B43-A7B1D7348F6A}"/>
              </a:ext>
            </a:extLst>
          </p:cNvPr>
          <p:cNvCxnSpPr>
            <a:stCxn id="70" idx="3"/>
            <a:endCxn id="46" idx="1"/>
          </p:cNvCxnSpPr>
          <p:nvPr/>
        </p:nvCxnSpPr>
        <p:spPr>
          <a:xfrm>
            <a:off x="7622373" y="1128708"/>
            <a:ext cx="8171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angular 26">
            <a:extLst>
              <a:ext uri="{FF2B5EF4-FFF2-40B4-BE49-F238E27FC236}">
                <a16:creationId xmlns:a16="http://schemas.microsoft.com/office/drawing/2014/main" id="{36729184-495A-6648-AD5F-0A6EA8D20FE4}"/>
              </a:ext>
            </a:extLst>
          </p:cNvPr>
          <p:cNvCxnSpPr>
            <a:cxnSpLocks/>
            <a:stCxn id="46" idx="3"/>
          </p:cNvCxnSpPr>
          <p:nvPr/>
        </p:nvCxnSpPr>
        <p:spPr>
          <a:xfrm flipH="1">
            <a:off x="10429857" y="1128708"/>
            <a:ext cx="19921" cy="1989385"/>
          </a:xfrm>
          <a:prstGeom prst="bentConnector3">
            <a:avLst>
              <a:gd name="adj1" fmla="val -11475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ecisión 43">
            <a:extLst>
              <a:ext uri="{FF2B5EF4-FFF2-40B4-BE49-F238E27FC236}">
                <a16:creationId xmlns:a16="http://schemas.microsoft.com/office/drawing/2014/main" id="{B10A9E44-2A9F-4D4C-B9B3-7AA0D24CDD17}"/>
              </a:ext>
            </a:extLst>
          </p:cNvPr>
          <p:cNvSpPr/>
          <p:nvPr/>
        </p:nvSpPr>
        <p:spPr>
          <a:xfrm>
            <a:off x="5875621" y="2233877"/>
            <a:ext cx="1733454" cy="178593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Prenómina Vobo o Rechazada?</a:t>
            </a:r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11D4791A-4B17-6141-8F4F-B79B519512B4}"/>
              </a:ext>
            </a:extLst>
          </p:cNvPr>
          <p:cNvCxnSpPr>
            <a:stCxn id="38" idx="1"/>
            <a:endCxn id="44" idx="3"/>
          </p:cNvCxnSpPr>
          <p:nvPr/>
        </p:nvCxnSpPr>
        <p:spPr>
          <a:xfrm flipH="1" flipV="1">
            <a:off x="7609075" y="3126846"/>
            <a:ext cx="8304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rminador 48">
            <a:extLst>
              <a:ext uri="{FF2B5EF4-FFF2-40B4-BE49-F238E27FC236}">
                <a16:creationId xmlns:a16="http://schemas.microsoft.com/office/drawing/2014/main" id="{7DAF07AA-8750-B64F-8197-89358532AD9F}"/>
              </a:ext>
            </a:extLst>
          </p:cNvPr>
          <p:cNvSpPr/>
          <p:nvPr/>
        </p:nvSpPr>
        <p:spPr>
          <a:xfrm>
            <a:off x="290136" y="2840291"/>
            <a:ext cx="1900238" cy="600075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sz="1200" dirty="0"/>
              <a:t>fin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E9947DB5-1C8D-124C-A9E7-4734E0885719}"/>
              </a:ext>
            </a:extLst>
          </p:cNvPr>
          <p:cNvSpPr txBox="1"/>
          <p:nvPr/>
        </p:nvSpPr>
        <p:spPr>
          <a:xfrm>
            <a:off x="5420879" y="2718490"/>
            <a:ext cx="675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VoBo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A14C8AD-612E-294D-8018-0A6D59E0C959}"/>
              </a:ext>
            </a:extLst>
          </p:cNvPr>
          <p:cNvSpPr txBox="1"/>
          <p:nvPr/>
        </p:nvSpPr>
        <p:spPr>
          <a:xfrm>
            <a:off x="6765496" y="3835149"/>
            <a:ext cx="1181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Rechazada</a:t>
            </a:r>
          </a:p>
        </p:txBody>
      </p:sp>
      <p:sp>
        <p:nvSpPr>
          <p:cNvPr id="54" name="Proceso predefinido 53">
            <a:extLst>
              <a:ext uri="{FF2B5EF4-FFF2-40B4-BE49-F238E27FC236}">
                <a16:creationId xmlns:a16="http://schemas.microsoft.com/office/drawing/2014/main" id="{26D3C211-66BD-F542-A5FD-561DEEC35595}"/>
              </a:ext>
            </a:extLst>
          </p:cNvPr>
          <p:cNvSpPr/>
          <p:nvPr/>
        </p:nvSpPr>
        <p:spPr>
          <a:xfrm>
            <a:off x="5646683" y="4777053"/>
            <a:ext cx="2191330" cy="1028700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Sucursal entra a la Prenómina y hace correcciones para volver a manda a Revisión</a:t>
            </a:r>
          </a:p>
        </p:txBody>
      </p:sp>
      <p:sp>
        <p:nvSpPr>
          <p:cNvPr id="57" name="Proceso predefinido 56">
            <a:extLst>
              <a:ext uri="{FF2B5EF4-FFF2-40B4-BE49-F238E27FC236}">
                <a16:creationId xmlns:a16="http://schemas.microsoft.com/office/drawing/2014/main" id="{FC7BC4D0-0002-514C-AC66-D6379F1687BE}"/>
              </a:ext>
            </a:extLst>
          </p:cNvPr>
          <p:cNvSpPr/>
          <p:nvPr/>
        </p:nvSpPr>
        <p:spPr>
          <a:xfrm>
            <a:off x="2853836" y="2612496"/>
            <a:ext cx="2191330" cy="1028700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/>
              <a:t>Ingresa Prenómina a NOI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BB4FAA96-A275-BB4B-95BE-6E634721FBB4}"/>
              </a:ext>
            </a:extLst>
          </p:cNvPr>
          <p:cNvCxnSpPr>
            <a:endCxn id="57" idx="3"/>
          </p:cNvCxnSpPr>
          <p:nvPr/>
        </p:nvCxnSpPr>
        <p:spPr>
          <a:xfrm flipH="1">
            <a:off x="5045166" y="3126846"/>
            <a:ext cx="8304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DE56A750-4392-C84D-BA1C-B3072909526D}"/>
              </a:ext>
            </a:extLst>
          </p:cNvPr>
          <p:cNvCxnSpPr>
            <a:stCxn id="57" idx="1"/>
            <a:endCxn id="49" idx="3"/>
          </p:cNvCxnSpPr>
          <p:nvPr/>
        </p:nvCxnSpPr>
        <p:spPr>
          <a:xfrm flipH="1">
            <a:off x="2190374" y="3126846"/>
            <a:ext cx="663462" cy="13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8187FD41-885D-F74A-AAFA-EE3271F466DD}"/>
              </a:ext>
            </a:extLst>
          </p:cNvPr>
          <p:cNvCxnSpPr>
            <a:stCxn id="44" idx="2"/>
          </p:cNvCxnSpPr>
          <p:nvPr/>
        </p:nvCxnSpPr>
        <p:spPr>
          <a:xfrm>
            <a:off x="6742348" y="4019815"/>
            <a:ext cx="0" cy="770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angular 61">
            <a:extLst>
              <a:ext uri="{FF2B5EF4-FFF2-40B4-BE49-F238E27FC236}">
                <a16:creationId xmlns:a16="http://schemas.microsoft.com/office/drawing/2014/main" id="{FDF4CABA-2EC9-6847-B9D1-6C80DA246421}"/>
              </a:ext>
            </a:extLst>
          </p:cNvPr>
          <p:cNvCxnSpPr>
            <a:stCxn id="54" idx="1"/>
          </p:cNvCxnSpPr>
          <p:nvPr/>
        </p:nvCxnSpPr>
        <p:spPr>
          <a:xfrm rot="10800000">
            <a:off x="2444153" y="1128707"/>
            <a:ext cx="3202531" cy="416269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7507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20965</TotalTime>
  <Words>846</Words>
  <Application>Microsoft Macintosh PowerPoint</Application>
  <PresentationFormat>Panorámica</PresentationFormat>
  <Paragraphs>227</Paragraphs>
  <Slides>8</Slides>
  <Notes>0</Notes>
  <HiddenSlides>1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Hoja de cálculo</vt:lpstr>
      <vt:lpstr>Integración del Software Fátiga ManageMyPeople </vt:lpstr>
      <vt:lpstr>Comparativa Sistemas para fátiga</vt:lpstr>
      <vt:lpstr>Comparativa Sistemas para fátiga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Integrar un Software Fatiga ManageMyPeople </dc:title>
  <dc:creator>Microsoft Office User</dc:creator>
  <cp:lastModifiedBy>Microsoft Office User</cp:lastModifiedBy>
  <cp:revision>101</cp:revision>
  <dcterms:created xsi:type="dcterms:W3CDTF">2020-09-01T14:48:44Z</dcterms:created>
  <dcterms:modified xsi:type="dcterms:W3CDTF">2020-10-09T18:48:55Z</dcterms:modified>
</cp:coreProperties>
</file>

<file path=docProps/thumbnail.jpeg>
</file>